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9"/>
  </p:notesMasterIdLst>
  <p:sldIdLst>
    <p:sldId id="859" r:id="rId2"/>
    <p:sldId id="1238" r:id="rId3"/>
    <p:sldId id="1242" r:id="rId4"/>
    <p:sldId id="1243" r:id="rId5"/>
    <p:sldId id="1244" r:id="rId6"/>
    <p:sldId id="1245" r:id="rId7"/>
    <p:sldId id="1246" r:id="rId8"/>
    <p:sldId id="1247" r:id="rId9"/>
    <p:sldId id="1248" r:id="rId10"/>
    <p:sldId id="1249" r:id="rId11"/>
    <p:sldId id="1250" r:id="rId12"/>
    <p:sldId id="1251" r:id="rId13"/>
    <p:sldId id="1252" r:id="rId14"/>
    <p:sldId id="1253" r:id="rId15"/>
    <p:sldId id="1239" r:id="rId16"/>
    <p:sldId id="1240" r:id="rId17"/>
    <p:sldId id="1241" r:id="rId18"/>
    <p:sldId id="1254" r:id="rId19"/>
    <p:sldId id="1255" r:id="rId20"/>
    <p:sldId id="1256" r:id="rId21"/>
    <p:sldId id="1257" r:id="rId22"/>
    <p:sldId id="1258" r:id="rId23"/>
    <p:sldId id="1259" r:id="rId24"/>
    <p:sldId id="1260" r:id="rId25"/>
    <p:sldId id="1261" r:id="rId26"/>
    <p:sldId id="1262" r:id="rId27"/>
    <p:sldId id="1263" r:id="rId28"/>
    <p:sldId id="1264" r:id="rId29"/>
    <p:sldId id="1265" r:id="rId30"/>
    <p:sldId id="1266" r:id="rId31"/>
    <p:sldId id="1267" r:id="rId32"/>
    <p:sldId id="1268" r:id="rId33"/>
    <p:sldId id="1269" r:id="rId34"/>
    <p:sldId id="1270" r:id="rId35"/>
    <p:sldId id="1271" r:id="rId36"/>
    <p:sldId id="1272" r:id="rId37"/>
    <p:sldId id="1273" r:id="rId3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38928"/>
    <a:srgbClr val="FEE2D1"/>
    <a:srgbClr val="FBC9BC"/>
    <a:srgbClr val="F36821"/>
    <a:srgbClr val="D3ECE9"/>
    <a:srgbClr val="E6E1EF"/>
    <a:srgbClr val="FF0000"/>
    <a:srgbClr val="8DC36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06" autoAdjust="0"/>
  </p:normalViewPr>
  <p:slideViewPr>
    <p:cSldViewPr>
      <p:cViewPr varScale="1">
        <p:scale>
          <a:sx n="106" d="100"/>
          <a:sy n="106" d="100"/>
        </p:scale>
        <p:origin x="8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583038" y="-27384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</a:t>
            </a:r>
            <a:r>
              <a:rPr lang="zh-CN" altLang="en-US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高中英语 必修 第三册 </a:t>
            </a:r>
            <a:r>
              <a:rPr lang="en-US" altLang="zh-CN" sz="2000" baseline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YL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2025/11/7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7978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UNIT 1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Nature in the balance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9069" y="3389135"/>
            <a:ext cx="11523345" cy="2177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Part 3</a:t>
            </a:r>
            <a:r>
              <a:rPr lang="zh-CN" altLang="en-US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Extended reading </a:t>
            </a:r>
            <a:endParaRPr lang="en-US" altLang="zh-CN" sz="480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&amp; </a:t>
            </a:r>
            <a:r>
              <a:rPr lang="en-US" altLang="zh-CN" sz="48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Project</a:t>
            </a:r>
            <a:endParaRPr lang="zh-CN" altLang="en-US" sz="48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as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consequence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consequence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结果；因此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consequence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consequence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take/suffer/face the consequences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承担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遭受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面临（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某事的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）后果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little/no consequence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不重要的，无足轻重的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consequence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become so reliant on their parents that they have no independent thoughts or creative ideas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孩子们变得如此依赖他们的父母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以至于他们没有了独立的思考或创造性的想法。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9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62622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9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42975"/>
            <a:ext cx="11512136" cy="1189881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32527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consequent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作为结果的；随之发生的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consequently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所以；因此；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结果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79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758505"/>
            <a:ext cx="1962461" cy="34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42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75169"/>
            <a:ext cx="11494901" cy="1737807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6669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摆脱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丢弃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扔掉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smoky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cough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空气中的雾霾把天空染成了烟灰色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还让我患上了咳嗽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老是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hoped to get rid of the pain in what was left of his knee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他希望祛除膝盖处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疼痛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began to have a sinking feeling that I was not going to get rid of 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我开始有一种无法摆脱她的沮丧情绪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87699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363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98835"/>
            <a:ext cx="11512136" cy="1738146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 sb of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使某人摆脱某物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rid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除去；摆脱；得到解脱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 oneself of sb/sth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摆脱；从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中解脱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79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4680" y="823926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4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5"/>
            <a:ext cx="11494901" cy="1800762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9660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使发生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或存在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quality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在世界上很多地区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劣质的当地饮用水导致了公共健康问题。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disappearance gave rise to the wildest rumours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她失踪一事引起了最疯狂的流言蜚语。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of these obligations can give rise to problems and complications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许多这样的义务会引起各种问题和纠纷。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75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42975"/>
            <a:ext cx="11512136" cy="613817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54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引起，导致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的短语还有：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 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 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about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79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3" y="749060"/>
            <a:ext cx="2016224" cy="35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34566" y="1241601"/>
            <a:ext cx="11512136" cy="2907479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53372"/>
                <a:ext cx="11485848" cy="343972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𝐉𝐨𝐢𝐧𝐢𝐧𝐠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𝐮𝐬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表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6E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𝐢𝐧𝐭𝐡𝐞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𝐬𝐭𝐮𝐝𝐢𝐨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地点状语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F081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𝐭𝐨𝐧𝐢𝐠𝐡𝐭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时间状语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6E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F3892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F38928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𝐚𝐫𝐞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F38928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系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F081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𝐉𝐚𝐦𝐞𝐬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主</m:t>
                        </m:r>
                      </m:lim>
                    </m:limLow>
                  </m:oMath>
                </a14:m>
                <a:r>
                  <a:rPr lang="en-US" altLang="zh-CN" b="1" dirty="0">
                    <a:solidFill>
                      <a:srgbClr val="006EC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Smith</a:t>
                </a:r>
                <a:r>
                  <a:rPr lang="zh-CN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 local resident</a:t>
                </a:r>
                <a:r>
                  <a:rPr lang="zh-CN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Vincent Brown</a:t>
                </a:r>
                <a:r>
                  <a:rPr lang="zh-CN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</a:t>
                </a:r>
                <a:r>
                  <a:rPr lang="en-US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senior</a:t>
                </a:r>
                <a:r>
                  <a:rPr lang="en-US" altLang="zh-CN" b="1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en-US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manager of a local factory</a:t>
                </a:r>
                <a:r>
                  <a:rPr lang="zh-CN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and Julie Archer</a:t>
                </a:r>
                <a:r>
                  <a:rPr lang="zh-CN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chief of the </a:t>
                </a:r>
                <a:r>
                  <a:rPr lang="en-US" altLang="zh-CN" b="1" u="sng" dirty="0" err="1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Norgate</a:t>
                </a:r>
                <a:r>
                  <a:rPr lang="en-US" altLang="zh-CN" b="1" u="sng" dirty="0">
                    <a:solidFill>
                      <a:srgbClr val="00AEEF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Environmental Protection Committee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今晚和我们一起来到演播室的有本地居民詹姆斯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史密斯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本地一家工厂的高级经理文森特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布朗和诺盖特环境保护委员会负责人朱莉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阿切尔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53372"/>
                <a:ext cx="11485848" cy="3439724"/>
              </a:xfrm>
              <a:blipFill>
                <a:blip r:embed="rId2"/>
                <a:stretch>
                  <a:fillRect l="-796" r="-849" b="-8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XB4.eps" descr="id:214748797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8960" y="826213"/>
            <a:ext cx="1845920" cy="35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句为倒装句。因为句子主语过长，为了避免头重脚轻，所以采取倒装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为了保持句子平衡或使上下文衔接紧密，或为了强调表语，可以把作表语的介词短语、形容词、动词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形式或动词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形式提到句首，并把句子的谓语放到主语前，构成倒装。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Buried in the sand was an ancient village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一个古老的村庄被埋在沙中。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 at the meeting was Mr Liu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taught us English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出席会议的是教我们英语的刘老师。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13.eps" descr="id:21474879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9085" y="935879"/>
            <a:ext cx="909692" cy="30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34566" y="1124745"/>
            <a:ext cx="11512136" cy="1872208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33115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F08100"/>
                    </a:solidFill>
                    <a:latin typeface="MS Mincho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 smtClean="0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𝐖𝐢𝐭𝐡𝐩𝐨𝐥𝐥𝐮𝐭𝐢𝐨𝐧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𝐥𝐞𝐯𝐞𝐥𝐬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𝐨𝐧𝐭𝐡𝐞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b="1" i="1">
                                <a:solidFill>
                                  <a:srgbClr val="00AEEF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𝐫𝐢𝐬𝐞</m:t>
                            </m:r>
                          </m:e>
                        </m:bar>
                      </m:e>
                      <m:lim>
                        <m:r>
                          <a:rPr lang="en-US" altLang="zh-CN" b="1" i="1">
                            <a:solidFill>
                              <a:srgbClr val="00AEEF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𝐰𝐢𝐭𝐡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AEEF"/>
                            </a:solidFill>
                            <a:latin typeface="楷体" panose="02010609060101010101" pitchFamily="49" charset="-122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复合结构作状语</m:t>
                        </m:r>
                      </m:lim>
                    </m:limLow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the 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Norgate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Environmental Protection Committee is searching for ways to fight the problem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随着污染程度的上升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诺盖特环境保护委员会正在寻找解决问题的方法。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331151"/>
              </a:xfrm>
              <a:blipFill>
                <a:blip r:embed="rId2"/>
                <a:stretch>
                  <a:fillRect l="-796" r="-849" b="-15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718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24869"/>
            <a:ext cx="11512136" cy="4664371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27710"/>
                <a:ext cx="11485848" cy="480554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with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＋宾语＋宾语补足语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的结构中，宾语补足语的形式可以有以下几种：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𝐝𝐨𝐢𝐧𝐠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表示主动、进行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𝐝𝐨𝐧𝐞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表示被动、完成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𝐭𝐨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US" altLang="zh-CN" b="1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𝐝𝐨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表示将来的动作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zh-CN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介词短语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形容词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b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宋体" panose="02010600030101010101" pitchFamily="2" charset="-122"/>
                                    <a:cs typeface="Times New Roman" panose="02020603050405020304" pitchFamily="18" charset="0"/>
                                  </a:rPr>
                                  <m:t>副词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with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复合结构作状语。如：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With the exams approaching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the girl was a little nervous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动词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-ing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形式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随着考试的临近，这个女孩有点紧张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27710"/>
                <a:ext cx="11485848" cy="4805546"/>
              </a:xfrm>
              <a:blipFill>
                <a:blip r:embed="rId2"/>
                <a:stretch>
                  <a:fillRect l="-796" b="-1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拓展.eps" descr="id:21474879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737961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90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51801" y="1753732"/>
            <a:ext cx="11576053" cy="1747276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0792"/>
            <a:ext cx="11485848" cy="365869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defence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辩护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防御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防御物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国防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防守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defence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factories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amount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pollution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为工厂说句公道话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我想指出的是我们也在努力控制所产生的污染量。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Humour is a more effective defence than violence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幽默是比暴力更有效的防御武器。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government has reduced its expense on defence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政府减少了国防开支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78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4680" y="795507"/>
            <a:ext cx="1802838" cy="36004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32484" y="1466261"/>
            <a:ext cx="11279998" cy="522016"/>
            <a:chOff x="351801" y="1412776"/>
            <a:chExt cx="11478787" cy="5312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9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34566" y="852445"/>
            <a:ext cx="11512136" cy="4880811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my left foot seriously injured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go with you as planned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我的左脚受了重伤，我不能按计划和你一起去了。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so much homework to do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won’t go to see the film tonight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动词不定式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有那么多作业要做，我今晚不去看电影了。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so many problems in his mind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couldn’t sleep well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介词短语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脑子里有这么多问题，他睡不好觉。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复合结构还可以在句中作定语。如：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 with a book in his hand entered the classroom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那位手里拿着一本书的老师走进了教室。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77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1007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68A8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省略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省略的定义：为了避免重复，或为了使句子更简练，在一些句子中常常省去一个或某几个成分，这种语法现象在英语中叫省略。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在英语句子中，常见的省略情况有以下几种：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等词引导的状语从句中，若从句中的主语与主句主语一致且谓语中含有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动词，常省略状语从句中的主语和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动词。当从句的主语为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时，从句中的主语和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动词也常被省略。如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法疑难破.eps" descr="id:21474879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78982" y="794233"/>
            <a:ext cx="4176464" cy="43677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688" y="3544524"/>
            <a:ext cx="3398887" cy="48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3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fell asleep while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his homework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他在做作业时睡着了。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 she would weep when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她一个人时，常常哭泣。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I’ll go outing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如果可能的话，我将去郊游。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注意：有些由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构成的省略结构，已属固定短语，如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any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necessary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possible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not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so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few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any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mistakes in that book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那本书就算有错误也不多。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necessary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ring me at home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如果必要，可以打电话到我家找我。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possible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wish to go there next summer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如果可能，我希望明年夏天去。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may be busy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so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I’ll call later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not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 see him now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？他可能很忙。要是这样，我以后再来拜访。要是不忙，我现在可以见他吗？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38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等引导的比较状语从句中常省略某些成分。如：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know you better than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我了解你胜过了解他。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runs as fast as Bob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他跑得和鲍勃一样快。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58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6068"/>
            <a:ext cx="11485848" cy="5562228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定语从句中的省略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）在限制性定语从句中，作宾语用的关系代词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可省略（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紧跟在介词后时不能省略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who/whom/that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want to meet has come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你要见的人来了。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）修饰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that/in which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可以省略。如：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the way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that/in which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is measured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？你知道衡量工作的方式吗？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宾语从句中的省略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）及物动词后接宾语从句时，连接词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一般可以省略；但如果及物动词接两个或两个以上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引导的宾语从句，那么只有第一个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可以省略。如：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674654"/>
            <a:ext cx="5184576" cy="49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28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believe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 comes from within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我相信美丽来自内心。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text was very important and that we should learn it by heart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他说这篇课文很重要，我们应该用心学。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引导的宾语从句有时可以仅保留引导词。如：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wants to learn English well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 she doesn’t know how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 learn it well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她想学好英语，但她不知道怎样才能学好。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69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8943"/>
            <a:ext cx="11485848" cy="5632311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当不定式在形容词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anxious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eager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等后作状语时，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后的内容常省略。如：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can’t force him to answer the question if he’s not ready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 the question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如果他还没准备好回答这个问题，你不能强迫他。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某些使役动词如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等和感官动词如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observe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等后面作宾补的不定式需省略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，但若这些动词用于被动语态，则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不省略。如：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often hear her sing an English song in the classroom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主动语态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often heard to sing an English song in the classroom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被动语态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我们经常听见她在教室里唱英文歌。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415" y="683643"/>
            <a:ext cx="4168701" cy="505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73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并列的不定式可以省略后面的不定式符号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。但若两个不定式之间表示对比关系时，则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不省略。如：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likes to swim and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skate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他喜欢游泳和滑冰。（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believes it important to study rather than to play computer games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他认为重要的是学习而不是玩电脑游戏。（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当不定式在某些动词后作宾语时，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后的内容常可省略。常见的动词有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afford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pretend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refuse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like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asked him to see the film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didn’t want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 the film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我请他看电影，但是他不想去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77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）前有实义动词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的具体形式时，后面的不定式不带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he could do was nothing but wait and see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他所能做的只有等等看。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当不定式在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going/supposed/about 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able 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ought 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 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后作复合谓语时，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后的内容可省略。如：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 go shopping as much as they used to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shopping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他们不像过去那样经常去购物了。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注意：省略的不定式内容若含有作助动词用的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的任何形式时，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后要保留原形的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 come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ought to have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他没来，但他本应该来。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31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452431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版《普通高中英语课程标准》首次提出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学科核心素养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并为英语学科确定四项学科核心素养：语言能力、文化意识、思维品质、学习能力。随后的高考重点突出了对核心素养的考查。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下面文段围绕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文化意识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这一学科核心素养展开叙述，从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一带一路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生态旅游实践、跨国文化交流、可持续发展理念等方面，呈现生态旅游在促进文化互鉴、推动区域合作中的作用，有助于学生拓展国际视野，理解多元生态文化智慧，通过认识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一带一路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倡议下的旅游合作，对比不同国家生态与文化保护模式，增强全球视野与文化包容力，坚定文化自信与可持续发展信念。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核心素养通.eps" descr="id:21474880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46934" y="548680"/>
            <a:ext cx="4739082" cy="495613"/>
          </a:xfrm>
          <a:prstGeom prst="rect">
            <a:avLst/>
          </a:prstGeom>
        </p:spPr>
      </p:pic>
      <p:pic>
        <p:nvPicPr>
          <p:cNvPr id="4" name="素养解读.eps" descr="id:214748805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86359" y="1247092"/>
            <a:ext cx="6660231" cy="31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8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in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defence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保护；为了保卫；（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）辩护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one’s defence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为某人辩护；站在某人一边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took up arms in defence of their country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他们拿起武器保卫祖国。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78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35879"/>
            <a:ext cx="935345" cy="3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05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生态旅游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学科素养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文化意识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难度系数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AC7D9F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★★★★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Belt and Road Initiative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offers a unique opportunity for ecotourism development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integrating natural landscapes with diverse cultural heritages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ecotourism along the Belt and Road not only drives economic growth but also promotes cross-cultural understanding and environmental protection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9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519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the China-Laos Railway ecotourism line as an example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connects the rainforests of Xishuangbanna in China with the ancient temples in Luang Prabang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Laos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Tourists can explore the rainforest ecosystem while experiencing local Buddhist ecological concepts and traditional lifestyles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 successful case is the Silk Road Ecological Corridor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combines the historical charm of the ancient Silk Road with magnificent natural scenery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attracting travelers interested in history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nature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Ecotourism under the BRI also serves as a bridge for cultural exchange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tourists visit different regions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interact with local communities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 about unique customs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gain a deeper appreciation for cultural diversity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mutual understanding helps build a more harmonious global community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31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rapid development brings challenges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Increasing tourist numbers may harm local ecosystems and cultural sites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address this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scientific management is essential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includes setting tourist limits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strengthening environmental monitoring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involving local communities in conservation efforts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conclusion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BRI provides a broad platform for ecotourism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balancing economic benefits with environmental and cultural protection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ecotourism can become a sustainable engine for regional development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ensuring a prosperous future for both tourism and the planet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98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 bwMode="auto">
          <a:xfrm>
            <a:off x="338855" y="1286867"/>
            <a:ext cx="11507847" cy="1638078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8941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❶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integrating natural landscapes with diverse cultural heritages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ecotourism along the Belt and Road not only drives economic growth but also promotes cross-cultural understanding and environmental protection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句为复合句。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integrating natural landscapes with diverse cultural heritages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是介词短语作方式状语，主句运用了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only... but also...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句式，连接两个并列谓语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promotes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将自然景观与多元的文化遗产相结合，沿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一带一路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的生态旅游不仅促进了经济增长，还促进了跨文化理解以及环境保护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句型解读.eps" descr="id:21474880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38991"/>
            <a:ext cx="1883382" cy="369950"/>
          </a:xfrm>
          <a:prstGeom prst="rect">
            <a:avLst/>
          </a:prstGeom>
        </p:spPr>
      </p:pic>
      <p:pic>
        <p:nvPicPr>
          <p:cNvPr id="4" name="分析.eps" descr="id:21474880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7012" y="3068960"/>
            <a:ext cx="588921" cy="279842"/>
          </a:xfrm>
          <a:prstGeom prst="rect">
            <a:avLst/>
          </a:prstGeom>
        </p:spPr>
      </p:pic>
      <p:pic>
        <p:nvPicPr>
          <p:cNvPr id="5" name="译文.eps" descr="id:21474880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8504" y="4716091"/>
            <a:ext cx="595882" cy="27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75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347710" y="901103"/>
            <a:ext cx="11498992" cy="2485506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❷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Tourists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explore the rainforest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ecosystem</a:t>
            </a: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experiencing local Buddhist ecological</a:t>
            </a:r>
            <a:r>
              <a:rPr lang="en-US" altLang="zh-CN" b="1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endParaRPr lang="en-US" altLang="zh-CN" b="1" dirty="0" smtClean="0">
              <a:solidFill>
                <a:srgbClr val="00AEEF"/>
              </a:solidFill>
              <a:uFill>
                <a:solidFill>
                  <a:srgbClr val="00AEEF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u="sng" dirty="0">
              <a:solidFill>
                <a:srgbClr val="006EC0"/>
              </a:solidFill>
              <a:uFill>
                <a:solidFill>
                  <a:srgbClr val="00FFFF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u="sng" dirty="0" smtClean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concepts </a:t>
            </a:r>
            <a:r>
              <a:rPr lang="en-US" altLang="zh-CN" b="1" u="sng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traditional lifestyles</a:t>
            </a:r>
            <a:r>
              <a:rPr lang="en-US" altLang="zh-CN" b="1" dirty="0">
                <a:solidFill>
                  <a:srgbClr val="00AEEF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可以在探索雨林生态系统的同时，体验当地佛教的生态观念和传统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生活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2359843" y="1790922"/>
                <a:ext cx="157767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en-US" sz="2400" smtClean="0">
                          <a:solidFill>
                            <a:srgbClr val="00AEE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m:t>状语从句</m:t>
                      </m:r>
                    </m:oMath>
                  </m:oMathPara>
                </a14:m>
                <a:endParaRPr lang="zh-CN" altLang="en-US" sz="2400" dirty="0">
                  <a:solidFill>
                    <a:srgbClr val="00AEE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9843" y="1790922"/>
                <a:ext cx="1577676" cy="461665"/>
              </a:xfrm>
              <a:prstGeom prst="rect">
                <a:avLst/>
              </a:prstGeom>
              <a:blipFill>
                <a:blip r:embed="rId2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1558702" y="2924944"/>
                <a:ext cx="157767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en-US" sz="2400" smtClean="0">
                          <a:solidFill>
                            <a:srgbClr val="00AEE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m:t>状语从句</m:t>
                      </m:r>
                    </m:oMath>
                  </m:oMathPara>
                </a14:m>
                <a:endParaRPr lang="zh-CN" altLang="en-US" sz="2400" dirty="0">
                  <a:solidFill>
                    <a:srgbClr val="00AEE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8702" y="2924944"/>
                <a:ext cx="1577676" cy="461665"/>
              </a:xfrm>
              <a:prstGeom prst="rect">
                <a:avLst/>
              </a:prstGeom>
              <a:blipFill>
                <a:blip r:embed="rId3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译文.eps" descr="id:214748808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15627" y="3680820"/>
            <a:ext cx="595882" cy="27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7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 bwMode="auto">
          <a:xfrm>
            <a:off x="334566" y="890615"/>
            <a:ext cx="11449272" cy="1602282"/>
          </a:xfrm>
          <a:prstGeom prst="roundRect">
            <a:avLst>
              <a:gd name="adj" fmla="val 3104"/>
            </a:avLst>
          </a:prstGeom>
          <a:solidFill>
            <a:srgbClr val="FEE2D1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08100"/>
                </a:solidFill>
                <a:latin typeface="MS Mincho"/>
                <a:ea typeface="宋体" panose="02010600030101010101" pitchFamily="2" charset="-122"/>
                <a:cs typeface="Times New Roman" panose="02020603050405020304" pitchFamily="18" charset="0"/>
              </a:rPr>
              <a:t>❸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 case is the Silk Road Ecological Corridor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combines the historical charm of the ancient Silk Road with magnificent natural scenery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attracting travelers interested in history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nature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句是复合句。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combines the historical charm of the ancient Silk Road with ...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是非限制性定语从句。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一个成功案例是丝绸之路生态廊道项目，该项目将古代丝绸之路的历史魅力与壮丽的自然风光相结合，创造出一系列主题生态旅游产品，吸引了大量对历史、文化和自然感兴趣的游客。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分析.eps" descr="id:21474880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9926" y="2583010"/>
            <a:ext cx="588921" cy="279842"/>
          </a:xfrm>
          <a:prstGeom prst="rect">
            <a:avLst/>
          </a:prstGeom>
        </p:spPr>
      </p:pic>
      <p:pic>
        <p:nvPicPr>
          <p:cNvPr id="4" name="译文.eps" descr="id:21474880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3689873"/>
            <a:ext cx="595882" cy="27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76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872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integrate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使融合；使结合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promote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促进；推动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欣赏；理解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harm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损害；伤害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essential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极其重要的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sb11.eps" descr="id:21474881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692696"/>
            <a:ext cx="1944344" cy="4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80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872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ecotourism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生态旅游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development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cultural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management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管理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sb12.eps" descr="id:21474881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742175"/>
            <a:ext cx="1848408" cy="45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36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97293"/>
            <a:ext cx="11512136" cy="1739687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defend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保卫；保护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defend...against/from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）保护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免受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defend oneself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自卫；为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辩护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78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4860" y="817362"/>
            <a:ext cx="2245970" cy="39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1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65283"/>
            <a:ext cx="11494901" cy="1243638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346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economic </a:t>
            </a:r>
            <a:r>
              <a:rPr lang="en-US" altLang="zh-CN" b="1" i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经济的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经济上的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可赚钱</a:t>
            </a:r>
            <a:r>
              <a:rPr lang="zh-CN" altLang="zh-CN" b="1" dirty="0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balance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environmental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protection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economic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development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我们必须要取得环保和经济发展之间的平衡。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reported that 3 per cent economic growth was the government’s aim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据报道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的经济增长是政府的目标。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77812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6450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economic development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经济发展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economic crisis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经济危机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TS8.eps" descr="id:214748789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5438" y="3843420"/>
            <a:ext cx="935346" cy="3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05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 bwMode="auto">
          <a:xfrm>
            <a:off x="334566" y="881561"/>
            <a:ext cx="11512136" cy="1755351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economical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简洁的；节俭的；经济的；合算的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economical method of heating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一种经济的供暖方法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economy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writes novels with economical style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她以简练的风格写小说。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last five years have seen a consistent improvement in the country’s economy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在最近的五年里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这个国家的经济状况持续在好转。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知识拓展.eps" descr="id:21474878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529" y="716122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64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1" y="1412215"/>
            <a:ext cx="11494901" cy="1800762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5869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recycle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回收利用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再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利用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golden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reuse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recycle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每个人都遵循减少使用、重复使用和再利用的黄金原则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就能尽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thing you can’t recycle is wasted 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唯一无法回收利用的是你浪费掉的时间。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ecological system can recycle by itself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生态系统可以自我循环。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24744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263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334566" y="997748"/>
            <a:ext cx="11525474" cy="659036"/>
          </a:xfrm>
          <a:prstGeom prst="roundRect">
            <a:avLst>
              <a:gd name="adj" fmla="val 3104"/>
            </a:avLst>
          </a:prstGeom>
          <a:solidFill>
            <a:srgbClr val="E6E1EF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07719" y="1010681"/>
            <a:ext cx="11485848" cy="168424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recyclable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可回收利用的；可再循环的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appalled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waste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recyclable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material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他们憎恶有人浪费可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回收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材料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拓展.eps" descr="id:21474879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823025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40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 bwMode="auto">
          <a:xfrm>
            <a:off x="351800" y="1466117"/>
            <a:ext cx="11576053" cy="738748"/>
          </a:xfrm>
          <a:prstGeom prst="roundRect">
            <a:avLst>
              <a:gd name="adj" fmla="val 6374"/>
            </a:avLst>
          </a:prstGeom>
          <a:solidFill>
            <a:srgbClr val="D3ECE9"/>
          </a:solidFill>
          <a:ln w="19050" algn="ctr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86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consequence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结果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后果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重要性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Consequences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many things concurred to give rise to the problem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许多事情同时发生而导致了这一问题。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had messed up enough of these occasions to give rise to some anxieties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他把这些场合搞得一团糟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引起了一些忧虑。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2484" y="1178646"/>
            <a:ext cx="11279998" cy="522016"/>
            <a:chOff x="351801" y="1412776"/>
            <a:chExt cx="11478787" cy="53121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68" t="2793" b="-1"/>
            <a:stretch/>
          </p:blipFill>
          <p:spPr>
            <a:xfrm>
              <a:off x="4006974" y="1412776"/>
              <a:ext cx="7823614" cy="53121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1801" y="1555262"/>
              <a:ext cx="4672873" cy="253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46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2776</Words>
  <Application>Microsoft Office PowerPoint</Application>
  <PresentationFormat>自定义</PresentationFormat>
  <Paragraphs>164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8" baseType="lpstr">
      <vt:lpstr>MS Mincho</vt:lpstr>
      <vt:lpstr>黑体</vt:lpstr>
      <vt:lpstr>楷体</vt:lpstr>
      <vt:lpstr>宋体</vt:lpstr>
      <vt:lpstr>微软雅黑</vt:lpstr>
      <vt:lpstr>Arial</vt:lpstr>
      <vt:lpstr>Calibri</vt:lpstr>
      <vt:lpstr>Cambria Math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589</cp:revision>
  <dcterms:created xsi:type="dcterms:W3CDTF">2020-11-06T05:24:00Z</dcterms:created>
  <dcterms:modified xsi:type="dcterms:W3CDTF">2025-11-07T12:49:41Z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